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FFFFFF"/>
    <a:srgbClr val="0000FF"/>
    <a:srgbClr val="5F5F5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" name="Прямоугольник 6"/>
          <p:cNvSpPr/>
          <p:nvPr userDrawn="1"/>
        </p:nvSpPr>
        <p:spPr>
          <a:xfrm>
            <a:off x="0" y="6642100"/>
            <a:ext cx="1200150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" name="Рисунок 8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0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0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78606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1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1481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2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57212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05BF9-C3AB-4F69-B9FA-DC9A12508C3E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1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091A2-D13A-47F3-88F9-5470004DC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utoUpdateAnimBg="0"/>
      <p:bldP spid="36874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476C2-BCC1-405D-ACD0-C4FE5B796FBA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5E45-F58B-41B9-AB45-A204F3A0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B3CE-FC92-4619-928C-30998D966E67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4BFB-EF43-4F24-96F4-12700589F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07A6C-4C31-407B-88BA-9A2BDF50527D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F744B-296C-4F0A-B199-F1954AAEE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FC407-F92D-40A0-93AE-84C71DB07A18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8B09-3A9D-4576-AF38-324F83B39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B2C4-62D9-4943-84A5-3C9888F09708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A6330-482F-4ED1-9E40-04C66C75B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9E02-6C97-4955-B500-93D5FA3CE672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E6FCC-5334-43F8-AF16-647469F1C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A7CA2-A409-47FF-BCC8-852C500FE802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8F70-294D-46F3-B910-EBD5882B4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085F6-227B-4CA4-A4E3-1A21A4F1D768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3ECEF-2AF5-4B44-8742-225B773ED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56DA-E183-4BF2-B584-8FEE7AF3E0E5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EE1CF-BB32-4CE6-BA5D-998F91A01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1CBD8-EC5D-4976-995A-5E78451FAD4B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06548-23C8-469C-BC70-EB74DB3AA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9D20724-920D-4FFB-B1AF-C369362052BA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18BD24-AD0D-460D-834D-2AAC8BCF5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58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100"/>
            <a:ext cx="1200150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6" name="Рисунок 8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14287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9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1428750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10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278606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Рисунок 11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421481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Рисунок 12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557212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58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/>
      <p:bldP spid="3585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403350" y="188913"/>
            <a:ext cx="774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Муниципальное бюджетное дошкольное образовательное учреждение «Ромодановский детский сад комбинированного вида»</a:t>
            </a:r>
            <a:b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132138" y="4292600"/>
            <a:ext cx="57610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Подготовила: </a:t>
            </a:r>
          </a:p>
          <a:p>
            <a:pPr algn="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Котина В.Н. воспитатель                                                                                                                                     первой квалификационной категории</a:t>
            </a:r>
          </a:p>
          <a:p>
            <a:pPr algn="r">
              <a:defRPr/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r">
              <a:defRPr/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</a:t>
            </a:r>
          </a:p>
          <a:p>
            <a:pPr algn="r">
              <a:defRPr/>
            </a:pPr>
            <a:endParaRPr lang="en-US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</a:t>
            </a: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Ромоданово 2015г</a:t>
            </a:r>
          </a:p>
        </p:txBody>
      </p:sp>
      <p:sp>
        <p:nvSpPr>
          <p:cNvPr id="13315" name="WordArt 8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8343900" cy="3384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Организация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образовательного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процесса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в соответствии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с ФГОС ДО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19250" y="836613"/>
            <a:ext cx="7226300" cy="5259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effectLst/>
              </a:rPr>
              <a:t> </a:t>
            </a:r>
            <a:r>
              <a:rPr lang="ru-RU" sz="2800" b="1" smtClean="0">
                <a:solidFill>
                  <a:srgbClr val="FF0000"/>
                </a:solidFill>
                <a:effectLst/>
              </a:rPr>
              <a:t>Построение образовательного процесса на комплексно-тематическом принципе с учетом интеграции образовательных областей дает возможность достичь этой цели.</a:t>
            </a:r>
            <a:r>
              <a:rPr lang="ru-RU" sz="2800" b="1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800" b="1" smtClean="0">
                <a:effectLst/>
              </a:rPr>
              <a:t>    </a:t>
            </a:r>
            <a:r>
              <a:rPr lang="ru-RU" sz="2800" b="1" smtClean="0">
                <a:solidFill>
                  <a:srgbClr val="0000FF"/>
                </a:solidFill>
                <a:effectLst/>
              </a:rPr>
              <a:t>Построение всего образовательного процесса вокруг одной центральной темы,  дает большие возможности для развития детей. Темы помогают организовать информацию оптимальным способом.</a:t>
            </a:r>
            <a:r>
              <a:rPr lang="ru-RU" sz="2800" b="1" smtClean="0">
                <a:effectLst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92275" y="692150"/>
            <a:ext cx="7153275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  <a:effectLst/>
              </a:rPr>
              <a:t> </a:t>
            </a:r>
            <a:r>
              <a:rPr lang="ru-RU" b="1" smtClean="0">
                <a:solidFill>
                  <a:srgbClr val="0000FF"/>
                </a:solidFill>
                <a:effectLst/>
              </a:rPr>
              <a:t>У дошкольников появляются многочисленные возможности для практики, экспериментирования, развития основных навыков, понятийного мышления. </a:t>
            </a:r>
          </a:p>
          <a:p>
            <a:pPr>
              <a:lnSpc>
                <a:spcPct val="90000"/>
              </a:lnSpc>
            </a:pPr>
            <a:endParaRPr lang="ru-RU" b="1" smtClean="0">
              <a:solidFill>
                <a:srgbClr val="0000FF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000000"/>
                </a:solidFill>
                <a:effectLst/>
              </a:rPr>
              <a:t>   Выделение основной темы периода не означает, что абсолютно вся деятельность детей должна быть посвящена этой теме.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92275" y="620713"/>
            <a:ext cx="7153275" cy="5903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effectLst/>
              </a:rPr>
              <a:t> </a:t>
            </a:r>
            <a:r>
              <a:rPr lang="ru-RU" sz="2800" b="1" smtClean="0">
                <a:solidFill>
                  <a:srgbClr val="FF0000"/>
                </a:solidFill>
                <a:effectLst/>
              </a:rPr>
              <a:t>Цель введения основной темы периода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 —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  интегрировать образовательную деятельность и избежать неоправданного дробления детской деятельности по образовательным областям.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  Введение похожих тем в различных возрастных группах обеспечивает достижение единства образовательных целей и преемственности в детском развитии на протяжении всего дошкольного возраста, органичное развитие детей в соответствии с их индивидуальными возможностями.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92275" y="765175"/>
            <a:ext cx="7153275" cy="5759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Тематический принцип построения образовательного процесса позволяет органично вводить региональные и культурные компоненты, учитывать специфику дошкольного учреждения. 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</a:t>
            </a:r>
            <a:r>
              <a:rPr lang="ru-RU" sz="2800" b="1" smtClean="0">
                <a:solidFill>
                  <a:srgbClr val="0000FF"/>
                </a:solidFill>
                <a:effectLst/>
              </a:rPr>
              <a:t>Одной теме следует уделять не менее одной недели. Оптимальный период — 2–3 недели. 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Тема должна быть отражена в подборе материалов, находящихся в группе и центрах (уголках) развития.</a:t>
            </a:r>
            <a:r>
              <a:rPr lang="ru-RU" sz="2800" smtClean="0">
                <a:effectLst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63713" y="260350"/>
            <a:ext cx="7070725" cy="6408738"/>
          </a:xfrm>
        </p:spPr>
        <p:txBody>
          <a:bodyPr/>
          <a:lstStyle/>
          <a:p>
            <a:endParaRPr lang="ru-RU" b="1" smtClean="0">
              <a:solidFill>
                <a:srgbClr val="0000FF"/>
              </a:solidFill>
              <a:effectLst/>
            </a:endParaRPr>
          </a:p>
          <a:p>
            <a:endParaRPr lang="ru-RU" b="1" smtClean="0">
              <a:solidFill>
                <a:srgbClr val="0000FF"/>
              </a:solidFill>
              <a:effectLst/>
            </a:endParaRPr>
          </a:p>
          <a:p>
            <a:r>
              <a:rPr lang="ru-RU" b="1" smtClean="0">
                <a:solidFill>
                  <a:srgbClr val="0000FF"/>
                </a:solidFill>
                <a:effectLst/>
              </a:rPr>
              <a:t>Такое планирование позволяет уйти от предметного принципа построения образовательного процесса,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FF0000"/>
                </a:solidFill>
                <a:effectLst/>
              </a:rPr>
              <a:t>способствует более глубокому и целостному освоению детьми окружающего мира,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chemeClr val="bg1"/>
                </a:solidFill>
                <a:effectLst/>
              </a:rPr>
              <a:t>обобщению и присвоению средств и способов деятельности.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 descr="А давайте сделаем....уборку. KitaClub - лучший портал для девочек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36725" y="1052513"/>
            <a:ext cx="74072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0000FF"/>
                </a:solidFill>
              </a:rPr>
              <a:t>       </a:t>
            </a:r>
            <a:r>
              <a:rPr lang="ru-RU" sz="2800" b="1">
                <a:solidFill>
                  <a:srgbClr val="0000FF"/>
                </a:solidFill>
              </a:rPr>
              <a:t>Организация образовательного процесса в соответствии с федеральным государственным образовательным стандартом дошкольного образования строится с учетом контингента воспитанников, их индивидуальных и возрастных особенностей, а также социального заказа родителей.</a:t>
            </a:r>
            <a:r>
              <a:rPr lang="ru-RU" sz="2800">
                <a:solidFill>
                  <a:srgbClr val="5F5F5F"/>
                </a:solidFill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76375" y="1052513"/>
            <a:ext cx="7667625" cy="5041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        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По принципу деятельностного подхода, который  заключается в том, что в центре внимания стоит не просто деятельность, а совместная деятельность детей и взрослых, смысл которой заключается в том, что педагог не передает детям готовые образцы действий, поведения, нравственной и духовной культуры, а создает, вырабатывает их вместе с воспитанниками.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36650" y="1052513"/>
            <a:ext cx="800735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     </a:t>
            </a:r>
            <a:r>
              <a:rPr lang="ru-RU" b="1" smtClean="0">
                <a:solidFill>
                  <a:srgbClr val="0000FF"/>
                </a:solidFill>
                <a:effectLst/>
              </a:rPr>
              <a:t>Содержание образовательного процесса, реализуемого в контексте деятельностного подхода, является совместным поиском новых знаний, жизненных норм и ценностей в процессе активной деятельности каждого участника.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620713"/>
            <a:ext cx="7596187" cy="5259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        </a:t>
            </a:r>
            <a:r>
              <a:rPr lang="ru-RU" sz="2400" b="1" smtClean="0">
                <a:solidFill>
                  <a:schemeClr val="bg1"/>
                </a:solidFill>
                <a:effectLst/>
              </a:rPr>
              <a:t>При таком подходе естественным образом будут использоваться и разные формы взаимодействия педагога с воспитанниками:</a:t>
            </a:r>
            <a:r>
              <a:rPr lang="ru-RU" sz="2400" b="1" smtClean="0">
                <a:solidFill>
                  <a:srgbClr val="0000FF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 — прямое обучение, в котором педагог занимает активную позицию, решая обучающие задачи;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— партнерская деятельность взрослых с детьми и детей между собой, в которой замыслы, идеи, способы действия выбираются детьми, а воспитатель оказывает помощь в их осуществлении, помогает организовать взаимодействие между детьми;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— опосредованное обучение, в котором через специально созданную развивающую предметно-пространственную среду стимулируются процессы саморазвития ребенка, его самостоятельные творческие проявления.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1412875"/>
            <a:ext cx="7215187" cy="4191000"/>
          </a:xfrm>
        </p:spPr>
        <p:txBody>
          <a:bodyPr/>
          <a:lstStyle/>
          <a:p>
            <a:r>
              <a:rPr lang="ru-RU" sz="3600" b="1" smtClean="0">
                <a:solidFill>
                  <a:srgbClr val="000066"/>
                </a:solidFill>
                <a:effectLst/>
              </a:rPr>
              <a:t>При организации образовательного процесса в детском саду необходимо сохранять специфику, присущую как игре, так и обучению.</a:t>
            </a:r>
            <a:r>
              <a:rPr lang="ru-RU" b="1" smtClean="0">
                <a:solidFill>
                  <a:srgbClr val="000066"/>
                </a:solidFill>
                <a:effectLst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19250" y="692150"/>
            <a:ext cx="7524750" cy="5343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effectLst/>
              </a:rPr>
              <a:t>         </a:t>
            </a:r>
            <a:r>
              <a:rPr lang="ru-RU" sz="2800" b="1" smtClean="0">
                <a:solidFill>
                  <a:srgbClr val="FF0000"/>
                </a:solidFill>
                <a:effectLst/>
              </a:rPr>
              <a:t>Игра как ведущая деятельность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 — это самодеятельная игра, в которой дети осваивают назначение предметов и способы действия с ними, а также определенный, доступный им пласт человеческих отношений. Игра должна занимать достойное место и выступать именно в этой роли. Для ее развития необходима многоаспектная поддержка.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 Подчинять игру решению исключительно дидактических задач — значит загубить и игру, и обучение.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908050"/>
            <a:ext cx="7308850" cy="46085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      </a:t>
            </a:r>
            <a:r>
              <a:rPr lang="ru-RU" sz="3600" b="1" smtClean="0">
                <a:solidFill>
                  <a:srgbClr val="0000FF"/>
                </a:solidFill>
                <a:effectLst/>
              </a:rPr>
              <a:t>Специфика дошкольного обучения характеризуется частым использованием </a:t>
            </a:r>
            <a:r>
              <a:rPr lang="ru-RU" sz="3600" b="1" smtClean="0">
                <a:solidFill>
                  <a:schemeClr val="bg1"/>
                </a:solidFill>
                <a:effectLst/>
              </a:rPr>
              <a:t>игровых приемов</a:t>
            </a:r>
            <a:r>
              <a:rPr lang="ru-RU" sz="3600" b="1" smtClean="0">
                <a:solidFill>
                  <a:srgbClr val="0000FF"/>
                </a:solidFill>
                <a:effectLst/>
              </a:rPr>
              <a:t>, придающих обучающей задаче эмоцио- нально-смысловой характер, делающей ее интересной и доступной для детей.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476250"/>
            <a:ext cx="7297737" cy="6121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        Планирование образовательного процесса составляет одну из основ правильной организации жизни детей в детском саду. Важно выстроить образовательную деятельность так, чтобы она была целостной, осмысленной, интересной и понятной с точки зрения детского восприятия и в то же время сохраняла последовательность решения задач каждого направления развития.     При этом следует решать поставленные цели и задачи, избегая перегрузки детей, на необходимом и достаточном материале, максимально приближаясь к </a:t>
            </a:r>
            <a:r>
              <a:rPr lang="ru-RU" sz="2400" b="1" smtClean="0">
                <a:solidFill>
                  <a:srgbClr val="FF0000"/>
                </a:solidFill>
                <a:effectLst/>
              </a:rPr>
              <a:t>разумному «минимуму».</a:t>
            </a:r>
            <a:r>
              <a:rPr lang="ru-RU" sz="2400" b="1" smtClean="0">
                <a:solidFill>
                  <a:srgbClr val="000000"/>
                </a:solidFill>
                <a:effectLst/>
              </a:rPr>
              <a:t> (СанПиН   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61</TotalTime>
  <Words>527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Wingdings</vt:lpstr>
      <vt:lpstr>Calibri</vt:lpstr>
      <vt:lpstr>Times New Roman</vt:lpstr>
      <vt:lpstr>Трава</vt:lpstr>
      <vt:lpstr>Трава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2014-05-31T11:31:36Z</dcterms:created>
  <dcterms:modified xsi:type="dcterms:W3CDTF">2002-01-01T02:16:04Z</dcterms:modified>
</cp:coreProperties>
</file>